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59" r:id="rId3"/>
    <p:sldId id="260" r:id="rId4"/>
    <p:sldId id="261" r:id="rId5"/>
    <p:sldId id="264" r:id="rId6"/>
    <p:sldId id="262" r:id="rId7"/>
    <p:sldId id="263" r:id="rId8"/>
    <p:sldId id="267" r:id="rId9"/>
    <p:sldId id="268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E48"/>
    <a:srgbClr val="6E6259"/>
    <a:srgbClr val="C8102E"/>
    <a:srgbClr val="7A6E67"/>
    <a:srgbClr val="F2BF49"/>
    <a:srgbClr val="ADA07A"/>
    <a:srgbClr val="CE1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6" autoAdjust="0"/>
    <p:restoredTop sz="88392" autoAdjust="0"/>
  </p:normalViewPr>
  <p:slideViewPr>
    <p:cSldViewPr>
      <p:cViewPr varScale="1">
        <p:scale>
          <a:sx n="57" d="100"/>
          <a:sy n="57" d="100"/>
        </p:scale>
        <p:origin x="1611" y="2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-406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FD408-A865-FD43-BD8A-60A14765CAA4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FBDB0-09E2-4741-A27D-AF8AA3540E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11DA4-9F5C-6145-8010-1CB02F8CA18F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42586-8D9D-F44D-952F-229CE4F75F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6629400" cy="1066800"/>
          </a:xfrm>
        </p:spPr>
        <p:txBody>
          <a:bodyPr anchor="b"/>
          <a:lstStyle>
            <a:lvl1pPr>
              <a:defRPr>
                <a:solidFill>
                  <a:srgbClr val="F1B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>
                <a:solidFill>
                  <a:srgbClr val="6E6259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830263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95400"/>
            <a:ext cx="3886200" cy="381000"/>
          </a:xfr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Unit Name Goes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533400" y="6365927"/>
            <a:ext cx="3200400" cy="26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767388" y="631031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r>
              <a:rPr lang="en-US" dirty="0"/>
              <a:t>Unit Name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matconvnet/models/beta16/imagenet-vgg-verydeep-19.ma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Image Style Transfer via Convolutional Neural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Da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83462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916B4-8AF5-4C8E-8454-DB6D9855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AABB9C-374F-4AFB-9507-4C44039A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1971" y="1067516"/>
            <a:ext cx="2388570" cy="4983164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71B0C-FE10-416C-8FBD-839A8C3E6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ADBE18-0341-4F2F-93BE-90FC4F33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58" y="1074839"/>
            <a:ext cx="1943242" cy="4983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F9F561-27BA-4A8D-986F-0BE8C9CF5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05" y="1049547"/>
            <a:ext cx="2861565" cy="50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D208B-2ACE-4B16-A2B4-7D060D3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works: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6CACF6-6E21-42FE-82F2-C63729AC3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network approach.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92BA8A-859B-4BE4-BAA1-1F1AF4935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1AE908D-EA32-420A-8310-6C2EAA1F7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83" y="3786597"/>
            <a:ext cx="2667000" cy="147719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43600" y="6324599"/>
            <a:ext cx="2819400" cy="4405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9270F3-272A-4C3A-88CB-37F97EB9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46" y="3001197"/>
            <a:ext cx="2286000" cy="304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1E4ADE-C888-44B6-8136-A9D9D70FA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481" y="3001196"/>
            <a:ext cx="2288236" cy="30480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DFD13C-385E-4BDA-BB19-ED9CCD8D8AB2}"/>
              </a:ext>
            </a:extLst>
          </p:cNvPr>
          <p:cNvSpPr txBox="1"/>
          <p:nvPr/>
        </p:nvSpPr>
        <p:spPr>
          <a:xfrm>
            <a:off x="2820582" y="4109696"/>
            <a:ext cx="61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3B0CD2-5182-466B-99E0-F4EE783B3F52}"/>
              </a:ext>
            </a:extLst>
          </p:cNvPr>
          <p:cNvSpPr txBox="1"/>
          <p:nvPr/>
        </p:nvSpPr>
        <p:spPr>
          <a:xfrm>
            <a:off x="6050816" y="4109695"/>
            <a:ext cx="61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0D62209-39ED-4BDF-8648-ECB5BFB15F1C}"/>
              </a:ext>
            </a:extLst>
          </p:cNvPr>
          <p:cNvSpPr txBox="1">
            <a:spLocks/>
          </p:cNvSpPr>
          <p:nvPr/>
        </p:nvSpPr>
        <p:spPr bwMode="auto">
          <a:xfrm>
            <a:off x="838200" y="1295400"/>
            <a:ext cx="7620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kern="0"/>
              <a:t>Given a style reference image and a content image, generate a new image that “applies” the style to original content image. </a:t>
            </a:r>
          </a:p>
          <a:p>
            <a:pPr eaLnBrk="1" hangingPunct="1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02871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0307B-2519-4129-A6F7-DB7FD9A7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Idea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C770E-8DDB-4C0C-B9D6-84856AE61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7620000" cy="3124200"/>
          </a:xfrm>
        </p:spPr>
        <p:txBody>
          <a:bodyPr/>
          <a:lstStyle/>
          <a:p>
            <a:r>
              <a:rPr lang="en-US" dirty="0"/>
              <a:t>Style and Content are both features. We extract these features, then define some measurement(loss function) based on these features. Then we generate result by minimizing the loss function.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1FC604-718F-492A-B9C2-98EE61644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0" y="6324599"/>
            <a:ext cx="2819400" cy="440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5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cdn-images-1.medium.com/max/1600/1*cufAO77aeSWdShs3ba5ndg.jpeg">
            <a:extLst>
              <a:ext uri="{FF2B5EF4-FFF2-40B4-BE49-F238E27FC236}">
                <a16:creationId xmlns:a16="http://schemas.microsoft.com/office/drawing/2014/main" id="{4C8A0CB9-8389-4DD4-8CE4-DDF3774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477021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8D0307B-2519-4129-A6F7-DB7FD9A7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Pretrained VGG-19 network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C770E-8DDB-4C0C-B9D6-84856AE61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6580909" cy="3356264"/>
          </a:xfrm>
        </p:spPr>
        <p:txBody>
          <a:bodyPr/>
          <a:lstStyle/>
          <a:p>
            <a:r>
              <a:rPr lang="en-US" sz="1600" dirty="0"/>
              <a:t>VGG-19 a very deep neural network structure originally designed for image classification. It consists of sixteen convolutional layers and 3 fully connected layers. The convolutional layers are used for feature extraction and fully connected layers are used for classification.</a:t>
            </a:r>
          </a:p>
          <a:p>
            <a:r>
              <a:rPr lang="en-US" sz="1600" dirty="0"/>
              <a:t>Weights are from here: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hlinkClick r:id="rId3"/>
              </a:rPr>
              <a:t>http://www.vlfeat.org/matconvnet/models/beta16/imagenet-vgg-verydeep-19.mat</a:t>
            </a:r>
            <a:endParaRPr lang="en-US" sz="11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1FC604-718F-492A-B9C2-98EE61644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0" y="6324599"/>
            <a:ext cx="2819400" cy="440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8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AA8C-3215-4431-AB6B-EF967E0C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Features and Content Features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68765-B519-4F6C-851E-F4373A34F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81200"/>
            <a:ext cx="4502869" cy="304800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A171DD-644F-4DDB-A21C-866B3E50E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2E09B86-1D77-4755-A814-656DD429691B}"/>
              </a:ext>
            </a:extLst>
          </p:cNvPr>
          <p:cNvSpPr txBox="1">
            <a:spLocks/>
          </p:cNvSpPr>
          <p:nvPr/>
        </p:nvSpPr>
        <p:spPr bwMode="auto">
          <a:xfrm>
            <a:off x="838200" y="1066800"/>
            <a:ext cx="7620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kern="0" dirty="0"/>
              <a:t>Style Features</a:t>
            </a:r>
            <a:r>
              <a:rPr lang="zh-CN" altLang="en-US" kern="0" dirty="0"/>
              <a:t>：</a:t>
            </a:r>
            <a:r>
              <a:rPr lang="en-US" altLang="zh-CN" kern="0" dirty="0"/>
              <a:t>From every layers.</a:t>
            </a:r>
          </a:p>
          <a:p>
            <a:pPr eaLnBrk="1" hangingPunct="1"/>
            <a:r>
              <a:rPr lang="en-US" kern="0" dirty="0"/>
              <a:t>Content features: From higher layers.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5F0C6F-A63C-4458-ABFB-482E7E4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01" y="5181600"/>
            <a:ext cx="6629400" cy="7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3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0307B-2519-4129-A6F7-DB7FD9A7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1C770E-8DDB-4C0C-B9D6-84856AE61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5400"/>
                <a:ext cx="7620000" cy="3886200"/>
              </a:xfrm>
            </p:spPr>
            <p:txBody>
              <a:bodyPr/>
              <a:lstStyle/>
              <a:p>
                <a:r>
                  <a:rPr lang="en-US" dirty="0"/>
                  <a:t>Loss function consists of 3 parts: style loss, content loss, and </a:t>
                </a:r>
                <a:r>
                  <a:rPr lang="en-US" dirty="0" err="1"/>
                  <a:t>regularizer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Style loss: </a:t>
                </a:r>
              </a:p>
              <a:p>
                <a:pPr lvl="1"/>
                <a:r>
                  <a:rPr lang="en-US" sz="2000" dirty="0"/>
                  <a:t>1. Define gram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/>
                          <m:t>G</m:t>
                        </m:r>
                      </m:e>
                      <m:sub>
                        <m:r>
                          <a:rPr lang="en-US" sz="2000" i="1"/>
                          <m:t>𝑙</m:t>
                        </m:r>
                      </m:sub>
                    </m:sSub>
                    <m:r>
                      <a:rPr lang="en-US" sz="2000" i="1"/>
                      <m:t>=</m:t>
                    </m:r>
                    <m:f>
                      <m:fPr>
                        <m:ctrlPr>
                          <a:rPr lang="en-US" sz="2000" i="1"/>
                        </m:ctrlPr>
                      </m:fPr>
                      <m:num>
                        <m:r>
                          <a:rPr lang="en-US" sz="2000" i="1"/>
                          <m:t>𝜓</m:t>
                        </m:r>
                        <m:sSup>
                          <m:sSupPr>
                            <m:ctrlPr>
                              <a:rPr lang="en-US" sz="2000" i="1"/>
                            </m:ctrlPr>
                          </m:sSupPr>
                          <m:e>
                            <m:r>
                              <a:rPr lang="en-US" sz="2000" i="1"/>
                              <m:t>𝜓</m:t>
                            </m:r>
                          </m:e>
                          <m:sup>
                            <m:r>
                              <a:rPr lang="en-US" sz="2000" i="1"/>
                              <m:t>𝑇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/>
                            </m:ctrlPr>
                          </m:sSubPr>
                          <m:e>
                            <m:r>
                              <a:rPr lang="en-US" sz="2000" i="1"/>
                              <m:t>𝐶</m:t>
                            </m:r>
                          </m:e>
                          <m:sub>
                            <m:r>
                              <a:rPr lang="en-US" sz="2000" i="1"/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/>
                            </m:ctrlPr>
                          </m:sSubPr>
                          <m:e>
                            <m:r>
                              <a:rPr lang="en-US" sz="2000" i="1"/>
                              <m:t>𝐻</m:t>
                            </m:r>
                          </m:e>
                          <m:sub>
                            <m:r>
                              <a:rPr lang="en-US" sz="2000" i="1"/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/>
                            </m:ctrlPr>
                          </m:sSubPr>
                          <m:e>
                            <m:r>
                              <a:rPr lang="en-US" sz="2000" i="1"/>
                              <m:t>𝑊</m:t>
                            </m:r>
                          </m:e>
                          <m:sub>
                            <m:r>
                              <a:rPr lang="en-US" sz="2000" i="1"/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where  ψ is the resized 2D-matrix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from original 3D feature map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los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/>
                          <m:t>style</m:t>
                        </m:r>
                      </m:sub>
                    </m:sSub>
                    <m:r>
                      <a:rPr lang="en-US" i="1"/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𝑙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/>
                                </m:ctrlPr>
                              </m:sSubSupPr>
                              <m:e>
                                <m:r>
                                  <a:rPr lang="en-US" i="1"/>
                                  <m:t>𝑤</m:t>
                                </m:r>
                              </m:e>
                              <m:sub>
                                <m:r>
                                  <a:rPr lang="en-US" i="1"/>
                                  <m:t>𝑙</m:t>
                                </m:r>
                              </m:sub>
                              <m:sup>
                                <m:r>
                                  <a:rPr lang="en-US" i="1"/>
                                  <m:t>𝑠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/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/>
                                        </m:ctrlPr>
                                      </m:sSubSupPr>
                                      <m:e>
                                        <m:r>
                                          <a:rPr lang="en-US" i="1"/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/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US" i="1"/>
                                          <m:t>𝑐</m:t>
                                        </m:r>
                                      </m:sup>
                                    </m:sSubSup>
                                    <m:r>
                                      <a:rPr lang="en-US" i="1"/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/>
                                        </m:ctrlPr>
                                      </m:sSubSupPr>
                                      <m:e>
                                        <m:r>
                                          <a:rPr lang="en-US" i="1"/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/>
                                          <m:t>𝑙</m:t>
                                        </m:r>
                                      </m:sub>
                                      <m:sup>
                                        <m:sSup>
                                          <m:sSupPr>
                                            <m:ctrlPr>
                                              <a:rPr lang="en-US" i="1"/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/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US" i="1"/>
                                              <m:t>′</m:t>
                                            </m:r>
                                          </m:sup>
                                        </m:sSup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a:rPr lang="en-US" i="1"/>
                                  <m:t>𝐹</m:t>
                                </m:r>
                              </m:sub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𝐶</m:t>
                                </m:r>
                              </m:e>
                              <m:sub>
                                <m:r>
                                  <a:rPr lang="en-US" i="1"/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𝐻</m:t>
                                </m:r>
                              </m:e>
                              <m:sub>
                                <m:r>
                                  <a:rPr lang="en-US" i="1"/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𝑊</m:t>
                                </m:r>
                              </m:e>
                              <m:sub>
                                <m:r>
                                  <a:rPr lang="en-US" i="1"/>
                                  <m:t>𝑙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1C770E-8DDB-4C0C-B9D6-84856AE61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5400"/>
                <a:ext cx="7620000" cy="3886200"/>
              </a:xfrm>
              <a:blipFill>
                <a:blip r:embed="rId2"/>
                <a:stretch>
                  <a:fillRect l="-720"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1FC604-718F-492A-B9C2-98EE61644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0" y="6324599"/>
            <a:ext cx="2819400" cy="440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6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1802-E8F4-4C4F-93DC-86A6DB04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31B88C-00AE-46AD-BF4B-B6E79DA3A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66800"/>
                <a:ext cx="7620000" cy="4648200"/>
              </a:xfrm>
            </p:spPr>
            <p:txBody>
              <a:bodyPr/>
              <a:lstStyle/>
              <a:p>
                <a:r>
                  <a:rPr lang="en-US" dirty="0"/>
                  <a:t>Content loss: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content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Total variation </a:t>
                </a:r>
                <a:r>
                  <a:rPr lang="en-US" dirty="0" err="1"/>
                  <a:t>regularizer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/>
                          <m:t>loss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/>
                          <m:t>tv</m:t>
                        </m:r>
                      </m:sub>
                    </m:sSub>
                    <m:r>
                      <a:rPr lang="en-US" sz="1800" i="1"/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/>
                        </m:ctrlPr>
                      </m:naryPr>
                      <m:sub>
                        <m:r>
                          <a:rPr lang="en-US" sz="1800" i="1"/>
                          <m:t>𝑐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i="1"/>
                            </m:ctrlPr>
                          </m:naryPr>
                          <m:sub>
                            <m:r>
                              <a:rPr lang="en-US" sz="1800" i="1"/>
                              <m:t>h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800" i="1"/>
                                </m:ctrlPr>
                              </m:naryPr>
                              <m:sub>
                                <m:r>
                                  <a:rPr lang="en-US" sz="1800" i="1"/>
                                  <m:t>𝑤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sz="1800" i="1"/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/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/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/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/>
                                                  <m:t>h</m:t>
                                                </m:r>
                                                <m:r>
                                                  <a:rPr lang="en-US" sz="1800" i="1"/>
                                                  <m:t>,</m:t>
                                                </m:r>
                                                <m:r>
                                                  <a:rPr lang="en-US" sz="1800" i="1"/>
                                                  <m:t>𝑤</m:t>
                                                </m:r>
                                                <m:r>
                                                  <a:rPr lang="en-US" sz="1800" i="1"/>
                                                  <m:t>+1,</m:t>
                                                </m:r>
                                                <m:r>
                                                  <a:rPr lang="en-US" sz="1800" i="1"/>
                                                  <m:t>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/>
                                              <m:t>−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/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/>
                                                  <m:t>h</m:t>
                                                </m:r>
                                                <m:r>
                                                  <a:rPr lang="en-US" sz="1800" i="1"/>
                                                  <m:t>,</m:t>
                                                </m:r>
                                                <m:r>
                                                  <a:rPr lang="en-US" sz="1800" i="1"/>
                                                  <m:t>𝑤</m:t>
                                                </m:r>
                                                <m:r>
                                                  <a:rPr lang="en-US" sz="1800" i="1"/>
                                                  <m:t>,</m:t>
                                                </m:r>
                                                <m:r>
                                                  <a:rPr lang="en-US" sz="1800" i="1"/>
                                                  <m:t>𝑐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i="1"/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/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800" i="1"/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/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/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/>
                                                  <m:t>h</m:t>
                                                </m:r>
                                                <m:r>
                                                  <a:rPr lang="en-US" sz="1800" i="1"/>
                                                  <m:t>+1,</m:t>
                                                </m:r>
                                                <m:r>
                                                  <a:rPr lang="en-US" sz="1800" i="1"/>
                                                  <m:t>𝑤</m:t>
                                                </m:r>
                                                <m:r>
                                                  <a:rPr lang="en-US" sz="1800" i="1"/>
                                                  <m:t>,</m:t>
                                                </m:r>
                                                <m:r>
                                                  <a:rPr lang="en-US" sz="1800" i="1"/>
                                                  <m:t>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/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/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/>
                                                  <m:t>h</m:t>
                                                </m:r>
                                                <m:r>
                                                  <a:rPr lang="en-US" sz="1800" i="1"/>
                                                  <m:t>,</m:t>
                                                </m:r>
                                                <m:r>
                                                  <a:rPr lang="en-US" sz="1800" i="1"/>
                                                  <m:t>𝑤</m:t>
                                                </m:r>
                                                <m:r>
                                                  <a:rPr lang="en-US" sz="1800" i="1"/>
                                                  <m:t>,</m:t>
                                                </m:r>
                                                <m:r>
                                                  <a:rPr lang="en-US" sz="1800" i="1"/>
                                                  <m:t>𝑐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i="1"/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Total Loss: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/>
                          <m:t>loss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/>
                          <m:t>total</m:t>
                        </m:r>
                      </m:sub>
                    </m:sSub>
                    <m:r>
                      <a:rPr lang="en-US" sz="2000"/>
                      <m:t>=</m:t>
                    </m:r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/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/>
                          <m:t>style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/>
                      <m:t>los</m:t>
                    </m:r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/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/>
                          <m:t>style</m:t>
                        </m:r>
                      </m:sub>
                    </m:sSub>
                    <m:r>
                      <a:rPr lang="en-US" sz="2000"/>
                      <m:t>+</m:t>
                    </m:r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/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/>
                          <m:t>content</m:t>
                        </m:r>
                      </m:sub>
                    </m:sSub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/>
                          <m:t>loss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/>
                          <m:t>content</m:t>
                        </m:r>
                      </m:sub>
                    </m:sSub>
                    <m:r>
                      <a:rPr lang="en-US" sz="2000"/>
                      <m:t>+</m:t>
                    </m:r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/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/>
                          <m:t>tv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/>
                      <m:t>los</m:t>
                    </m:r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/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/>
                          <m:t>tv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31B88C-00AE-46AD-BF4B-B6E79DA3A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66800"/>
                <a:ext cx="7620000" cy="4648200"/>
              </a:xfrm>
              <a:blipFill>
                <a:blip r:embed="rId2"/>
                <a:stretch>
                  <a:fillRect l="-720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0B65A-6CE5-48E7-8DF9-86066812A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1B2689-39F5-41E3-977C-3A01AE0A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499961"/>
            <a:ext cx="3276599" cy="3703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1F9280-EC11-442F-9E1C-ADEF9884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36" y="3810000"/>
            <a:ext cx="2083172" cy="8976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4CAAAD-1CB3-4FFD-94A7-B2F362A44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181" y="3809999"/>
            <a:ext cx="2320463" cy="8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8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E32DD-6C40-49F2-B5C8-B0CA0987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A1E389-04BD-4A99-9279-3791C572E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With well defined total loss function. We can then treat the image style transfer problem as an optimization problem that minimize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𝑙𝑜𝑠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 respect to the generated image. </a:t>
                </a:r>
              </a:p>
              <a:p>
                <a:r>
                  <a:rPr lang="en-US" sz="2400" dirty="0"/>
                  <a:t>The generated image can be initialized as a blank image with some gaussian noise.</a:t>
                </a:r>
              </a:p>
              <a:p>
                <a:r>
                  <a:rPr lang="en-US" sz="2400" dirty="0"/>
                  <a:t>Optimizer is L-BFGS, which is a second order method.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A1E389-04BD-4A99-9279-3791C572E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0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4040D2-DC44-47FE-B4FB-FFB22B3DF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6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5DB143-1BD3-4A6E-BEB4-F0F352A32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BF83A5-5E44-4A44-975A-A9E9B09F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656" y="1600197"/>
            <a:ext cx="5252144" cy="2955053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A2234A69-9685-4EC2-AF6B-C439137A0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743206"/>
            <a:ext cx="3505200" cy="4669037"/>
          </a:xfrm>
        </p:spPr>
      </p:pic>
    </p:spTree>
    <p:extLst>
      <p:ext uri="{BB962C8B-B14F-4D97-AF65-F5344CB8AC3E}">
        <p14:creationId xmlns:p14="http://schemas.microsoft.com/office/powerpoint/2010/main" val="168667042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PowerPoint.pot</Template>
  <TotalTime>198</TotalTime>
  <Words>324</Words>
  <Application>Microsoft Office PowerPoint</Application>
  <PresentationFormat>全屏显示(4:3)</PresentationFormat>
  <Paragraphs>37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Univers 65</vt:lpstr>
      <vt:lpstr>Univers 67 CondensedBold</vt:lpstr>
      <vt:lpstr>Arial</vt:lpstr>
      <vt:lpstr>Calibri</vt:lpstr>
      <vt:lpstr>Cambria Math</vt:lpstr>
      <vt:lpstr>Times</vt:lpstr>
      <vt:lpstr>PowerPoint</vt:lpstr>
      <vt:lpstr>Image Style Transfer via Convolutional Neural Network</vt:lpstr>
      <vt:lpstr>Our goal</vt:lpstr>
      <vt:lpstr>Key Idea</vt:lpstr>
      <vt:lpstr>Pretrained VGG-19 network</vt:lpstr>
      <vt:lpstr>Style Features and Content Features</vt:lpstr>
      <vt:lpstr>Loss function</vt:lpstr>
      <vt:lpstr>Loss function</vt:lpstr>
      <vt:lpstr>Generation</vt:lpstr>
      <vt:lpstr>PowerPoint 演示文稿</vt:lpstr>
      <vt:lpstr>Results:</vt:lpstr>
      <vt:lpstr>Future works: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Jill Thomasson</dc:creator>
  <cp:lastModifiedBy>SHANG DA</cp:lastModifiedBy>
  <cp:revision>22</cp:revision>
  <dcterms:created xsi:type="dcterms:W3CDTF">2016-12-19T18:10:52Z</dcterms:created>
  <dcterms:modified xsi:type="dcterms:W3CDTF">2018-12-04T22:34:32Z</dcterms:modified>
</cp:coreProperties>
</file>